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32918400" cy="21945600"/>
  <p:notesSz cx="6858000" cy="9144000"/>
  <p:embeddedFontLst>
    <p:embeddedFont>
      <p:font typeface="Nunito" pitchFamily="2" charset="77"/>
      <p:regular r:id="rId3"/>
      <p:bold r:id="rId4"/>
      <p:italic r:id="rId5"/>
      <p:boldItalic r:id="rId6"/>
    </p:embeddedFont>
    <p:embeddedFont>
      <p:font typeface="Open Sans" panose="020B0606030504020204" pitchFamily="34" charset="0"/>
      <p:regular r:id="rId7"/>
      <p:bold r:id="rId8"/>
      <p:italic r:id="rId9"/>
      <p:boldItalic r:id="rId10"/>
    </p:embeddedFont>
  </p:embeddedFontLst>
  <p:custDataLst>
    <p:tags r:id="rId11"/>
  </p:custDataLst>
  <p:defaultTextStyle>
    <a:defPPr>
      <a:defRPr lang="en-US"/>
    </a:defPPr>
    <a:lvl1pPr algn="l" rtl="0" fontAlgn="base">
      <a:spcBef>
        <a:spcPct val="0"/>
      </a:spcBef>
      <a:spcAft>
        <a:spcPct val="0"/>
      </a:spcAft>
      <a:defRPr sz="2143" kern="1200">
        <a:solidFill>
          <a:schemeClr val="tx1"/>
        </a:solidFill>
        <a:latin typeface="Arial"/>
        <a:ea typeface="+mn-ea"/>
        <a:cs typeface="+mn-cs"/>
      </a:defRPr>
    </a:lvl1pPr>
    <a:lvl2pPr marL="326532" algn="l" rtl="0" fontAlgn="base">
      <a:spcBef>
        <a:spcPct val="0"/>
      </a:spcBef>
      <a:spcAft>
        <a:spcPct val="0"/>
      </a:spcAft>
      <a:defRPr sz="2143" kern="1200">
        <a:solidFill>
          <a:schemeClr val="tx1"/>
        </a:solidFill>
        <a:latin typeface="Arial"/>
        <a:ea typeface="+mn-ea"/>
        <a:cs typeface="+mn-cs"/>
      </a:defRPr>
    </a:lvl2pPr>
    <a:lvl3pPr marL="653064" algn="l" rtl="0" fontAlgn="base">
      <a:spcBef>
        <a:spcPct val="0"/>
      </a:spcBef>
      <a:spcAft>
        <a:spcPct val="0"/>
      </a:spcAft>
      <a:defRPr sz="2143" kern="1200">
        <a:solidFill>
          <a:schemeClr val="tx1"/>
        </a:solidFill>
        <a:latin typeface="Arial"/>
        <a:ea typeface="+mn-ea"/>
        <a:cs typeface="+mn-cs"/>
      </a:defRPr>
    </a:lvl3pPr>
    <a:lvl4pPr marL="979597" algn="l" rtl="0" fontAlgn="base">
      <a:spcBef>
        <a:spcPct val="0"/>
      </a:spcBef>
      <a:spcAft>
        <a:spcPct val="0"/>
      </a:spcAft>
      <a:defRPr sz="2143" kern="1200">
        <a:solidFill>
          <a:schemeClr val="tx1"/>
        </a:solidFill>
        <a:latin typeface="Arial"/>
        <a:ea typeface="+mn-ea"/>
        <a:cs typeface="+mn-cs"/>
      </a:defRPr>
    </a:lvl4pPr>
    <a:lvl5pPr marL="1306129" algn="l" rtl="0" fontAlgn="base">
      <a:spcBef>
        <a:spcPct val="0"/>
      </a:spcBef>
      <a:spcAft>
        <a:spcPct val="0"/>
      </a:spcAft>
      <a:defRPr sz="2143" kern="1200">
        <a:solidFill>
          <a:schemeClr val="tx1"/>
        </a:solidFill>
        <a:latin typeface="Arial"/>
        <a:ea typeface="+mn-ea"/>
        <a:cs typeface="+mn-cs"/>
      </a:defRPr>
    </a:lvl5pPr>
    <a:lvl6pPr marL="1632661" algn="l" defTabSz="653064" rtl="0" eaLnBrk="1" latinLnBrk="0" hangingPunct="1">
      <a:defRPr sz="2143" kern="1200">
        <a:solidFill>
          <a:schemeClr val="tx1"/>
        </a:solidFill>
        <a:latin typeface="Arial"/>
        <a:ea typeface="+mn-ea"/>
        <a:cs typeface="+mn-cs"/>
      </a:defRPr>
    </a:lvl6pPr>
    <a:lvl7pPr marL="1959193" algn="l" defTabSz="653064" rtl="0" eaLnBrk="1" latinLnBrk="0" hangingPunct="1">
      <a:defRPr sz="2143" kern="1200">
        <a:solidFill>
          <a:schemeClr val="tx1"/>
        </a:solidFill>
        <a:latin typeface="Arial"/>
        <a:ea typeface="+mn-ea"/>
        <a:cs typeface="+mn-cs"/>
      </a:defRPr>
    </a:lvl7pPr>
    <a:lvl8pPr marL="2285726" algn="l" defTabSz="653064" rtl="0" eaLnBrk="1" latinLnBrk="0" hangingPunct="1">
      <a:defRPr sz="2143" kern="1200">
        <a:solidFill>
          <a:schemeClr val="tx1"/>
        </a:solidFill>
        <a:latin typeface="Arial"/>
        <a:ea typeface="+mn-ea"/>
        <a:cs typeface="+mn-cs"/>
      </a:defRPr>
    </a:lvl8pPr>
    <a:lvl9pPr marL="2612258" algn="l" defTabSz="653064" rtl="0" eaLnBrk="1" latinLnBrk="0" hangingPunct="1">
      <a:defRPr sz="2143"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p:cViewPr>
        <p:scale>
          <a:sx n="37" d="100"/>
          <a:sy n="37" d="100"/>
        </p:scale>
        <p:origin x="1992" y="400"/>
      </p:cViewPr>
      <p:guideLst>
        <p:guide orient="horz" pos="6912"/>
        <p:guide pos="1036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viewProps" Target="viewProp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ags" Target="tags/tag1.xml"/><Relationship Id="rId5" Type="http://schemas.openxmlformats.org/officeDocument/2006/relationships/font" Target="fonts/font3.fntdata"/><Relationship Id="rId15" Type="http://schemas.openxmlformats.org/officeDocument/2006/relationships/tableStyles" Target="tableStyles.xml"/><Relationship Id="rId10" Type="http://schemas.openxmlformats.org/officeDocument/2006/relationships/font" Target="fonts/font8.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6817784"/>
            <a:ext cx="27979688" cy="4703233"/>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7523" y="12435417"/>
            <a:ext cx="23043356" cy="5609167"/>
          </a:xfrm>
        </p:spPr>
        <p:txBody>
          <a:bodyPr/>
          <a:lstStyle>
            <a:defPPr>
              <a:defRPr kern="1200"/>
            </a:defPPr>
            <a:lvl1pPr marL="0" indent="0" algn="ctr">
              <a:buNone/>
              <a:defRPr/>
            </a:lvl1pPr>
            <a:lvl2pPr marL="304815" indent="0" algn="ctr">
              <a:buNone/>
              <a:defRPr/>
            </a:lvl2pPr>
            <a:lvl3pPr marL="609630" indent="0" algn="ctr">
              <a:buNone/>
              <a:defRPr/>
            </a:lvl3pPr>
            <a:lvl4pPr marL="914446" indent="0" algn="ctr">
              <a:buNone/>
              <a:defRPr/>
            </a:lvl4pPr>
            <a:lvl5pPr marL="1219261" indent="0" algn="ctr">
              <a:buNone/>
              <a:defRPr/>
            </a:lvl5pPr>
            <a:lvl6pPr marL="1524076" indent="0" algn="ctr">
              <a:buNone/>
              <a:defRPr/>
            </a:lvl6pPr>
            <a:lvl7pPr marL="1828891" indent="0" algn="ctr">
              <a:buNone/>
              <a:defRPr/>
            </a:lvl7pPr>
            <a:lvl8pPr marL="2133707" indent="0" algn="ctr">
              <a:buNone/>
              <a:defRPr/>
            </a:lvl8pPr>
            <a:lvl9pPr marL="2438522"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832F7583-1F2E-4A0D-89A2-8757FB6C046D}" type="slidenum">
              <a:rPr lang="en-US"/>
              <a:pPr>
                <a:defRPr/>
              </a:pPr>
              <a:t>‹#›</a:t>
            </a:fld>
            <a:endParaRPr lang="en-US"/>
          </a:p>
        </p:txBody>
      </p:sp>
    </p:spTree>
    <p:extLst>
      <p:ext uri="{BB962C8B-B14F-4D97-AF65-F5344CB8AC3E}">
        <p14:creationId xmlns:p14="http://schemas.microsoft.com/office/powerpoint/2010/main" val="339881079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49CBABAE-C7B7-4F8E-A01D-1845599FDD82}" type="slidenum">
              <a:rPr lang="en-US"/>
              <a:pPr>
                <a:defRPr/>
              </a:pPr>
              <a:t>‹#›</a:t>
            </a:fld>
            <a:endParaRPr lang="en-US"/>
          </a:p>
        </p:txBody>
      </p:sp>
    </p:spTree>
    <p:extLst>
      <p:ext uri="{BB962C8B-B14F-4D97-AF65-F5344CB8AC3E}">
        <p14:creationId xmlns:p14="http://schemas.microsoft.com/office/powerpoint/2010/main" val="221416611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7269" y="879475"/>
            <a:ext cx="7405688" cy="18725093"/>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6635" y="879475"/>
            <a:ext cx="22106334" cy="18725093"/>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F7E91C4-4AF7-40C1-B437-FA58F4C898C6}" type="slidenum">
              <a:rPr lang="en-US"/>
              <a:pPr>
                <a:defRPr/>
              </a:pPr>
              <a:t>‹#›</a:t>
            </a:fld>
            <a:endParaRPr lang="en-US"/>
          </a:p>
        </p:txBody>
      </p:sp>
    </p:spTree>
    <p:extLst>
      <p:ext uri="{BB962C8B-B14F-4D97-AF65-F5344CB8AC3E}">
        <p14:creationId xmlns:p14="http://schemas.microsoft.com/office/powerpoint/2010/main" val="21524780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7C20414-372A-41A8-9C7E-815AA41B1C22}" type="slidenum">
              <a:rPr lang="en-US"/>
              <a:pPr>
                <a:defRPr/>
              </a:pPr>
              <a:t>‹#›</a:t>
            </a:fld>
            <a:endParaRPr lang="en-US"/>
          </a:p>
        </p:txBody>
      </p:sp>
    </p:spTree>
    <p:extLst>
      <p:ext uri="{BB962C8B-B14F-4D97-AF65-F5344CB8AC3E}">
        <p14:creationId xmlns:p14="http://schemas.microsoft.com/office/powerpoint/2010/main" val="298555789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14102293"/>
            <a:ext cx="27980878" cy="4358217"/>
          </a:xfrm>
        </p:spPr>
        <p:txBody>
          <a:bodyPr anchor="t"/>
          <a:lstStyle>
            <a:defPPr>
              <a:defRPr kern="1200"/>
            </a:defPPr>
            <a:lvl1pPr algn="l">
              <a:defRPr sz="2667" b="1" cap="all"/>
            </a:lvl1pPr>
          </a:lstStyle>
          <a:p>
            <a:r>
              <a:rPr lang="en-US"/>
              <a:t>Click to edit Master title style</a:t>
            </a:r>
          </a:p>
        </p:txBody>
      </p:sp>
      <p:sp>
        <p:nvSpPr>
          <p:cNvPr id="3" name="Text Placeholder 2"/>
          <p:cNvSpPr>
            <a:spLocks noGrp="1"/>
          </p:cNvSpPr>
          <p:nvPr>
            <p:ph type="body" idx="1"/>
          </p:nvPr>
        </p:nvSpPr>
        <p:spPr>
          <a:xfrm>
            <a:off x="2600325" y="9301692"/>
            <a:ext cx="27980878" cy="4800600"/>
          </a:xfrm>
        </p:spPr>
        <p:txBody>
          <a:bodyPr anchor="b"/>
          <a:lstStyle>
            <a:defPPr>
              <a:defRPr kern="1200"/>
            </a:defPPr>
            <a:lvl1pPr marL="0" indent="0">
              <a:buNone/>
              <a:defRPr sz="1333"/>
            </a:lvl1pPr>
            <a:lvl2pPr marL="304815" indent="0">
              <a:buNone/>
              <a:defRPr sz="1200"/>
            </a:lvl2pPr>
            <a:lvl3pPr marL="609630" indent="0">
              <a:buNone/>
              <a:defRPr sz="1067"/>
            </a:lvl3pPr>
            <a:lvl4pPr marL="914446" indent="0">
              <a:buNone/>
              <a:defRPr sz="933"/>
            </a:lvl4pPr>
            <a:lvl5pPr marL="1219261" indent="0">
              <a:buNone/>
              <a:defRPr sz="933"/>
            </a:lvl5pPr>
            <a:lvl6pPr marL="1524076" indent="0">
              <a:buNone/>
              <a:defRPr sz="933"/>
            </a:lvl6pPr>
            <a:lvl7pPr marL="1828891" indent="0">
              <a:buNone/>
              <a:defRPr sz="933"/>
            </a:lvl7pPr>
            <a:lvl8pPr marL="2133707" indent="0">
              <a:buNone/>
              <a:defRPr sz="933"/>
            </a:lvl8pPr>
            <a:lvl9pPr marL="2438522" indent="0">
              <a:buNone/>
              <a:defRPr sz="933"/>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F90D1AA-2AB5-4265-A84E-A08A77402E80}" type="slidenum">
              <a:rPr lang="en-US"/>
              <a:pPr>
                <a:defRPr/>
              </a:pPr>
              <a:t>‹#›</a:t>
            </a:fld>
            <a:endParaRPr lang="en-US"/>
          </a:p>
        </p:txBody>
      </p:sp>
    </p:spTree>
    <p:extLst>
      <p:ext uri="{BB962C8B-B14F-4D97-AF65-F5344CB8AC3E}">
        <p14:creationId xmlns:p14="http://schemas.microsoft.com/office/powerpoint/2010/main" val="22547789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6635" y="5121275"/>
            <a:ext cx="14755416" cy="14483293"/>
          </a:xfrm>
        </p:spPr>
        <p:txBody>
          <a:bodyPr/>
          <a:lstStyle>
            <a:defPPr>
              <a:defRPr kern="1200"/>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5121275"/>
            <a:ext cx="14756606" cy="14483293"/>
          </a:xfrm>
        </p:spPr>
        <p:txBody>
          <a:bodyPr/>
          <a:lstStyle>
            <a:defPPr>
              <a:defRPr kern="1200"/>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2107C36F-0099-4FE0-ACAF-B1039AAFBCD5}" type="slidenum">
              <a:rPr lang="en-US"/>
              <a:pPr>
                <a:defRPr/>
              </a:pPr>
              <a:t>‹#›</a:t>
            </a:fld>
            <a:endParaRPr lang="en-US"/>
          </a:p>
        </p:txBody>
      </p:sp>
    </p:spTree>
    <p:extLst>
      <p:ext uri="{BB962C8B-B14F-4D97-AF65-F5344CB8AC3E}">
        <p14:creationId xmlns:p14="http://schemas.microsoft.com/office/powerpoint/2010/main" val="34450032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4" y="878417"/>
            <a:ext cx="29627512" cy="3657600"/>
          </a:xfr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444" y="4912784"/>
            <a:ext cx="14544675" cy="2046817"/>
          </a:xfrm>
        </p:spPr>
        <p:txBody>
          <a:bodyPr anchor="b"/>
          <a:lstStyle>
            <a:defPPr>
              <a:defRPr kern="1200"/>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1645444" y="6959600"/>
            <a:ext cx="14544675" cy="12643908"/>
          </a:xfrm>
        </p:spPr>
        <p:txBody>
          <a:bodyPr/>
          <a:lstStyle>
            <a:defPPr>
              <a:defRPr kern="1200"/>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4912784"/>
            <a:ext cx="14550630" cy="2046817"/>
          </a:xfrm>
        </p:spPr>
        <p:txBody>
          <a:bodyPr anchor="b"/>
          <a:lstStyle>
            <a:defPPr>
              <a:defRPr kern="1200"/>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16722328" y="6959600"/>
            <a:ext cx="14550630" cy="12643908"/>
          </a:xfrm>
        </p:spPr>
        <p:txBody>
          <a:bodyPr/>
          <a:lstStyle>
            <a:defPPr>
              <a:defRPr kern="1200"/>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30135CE0-8D06-4438-94EA-8ECC994DF412}" type="slidenum">
              <a:rPr lang="en-US"/>
              <a:pPr>
                <a:defRPr/>
              </a:pPr>
              <a:t>‹#›</a:t>
            </a:fld>
            <a:endParaRPr lang="en-US"/>
          </a:p>
        </p:txBody>
      </p:sp>
    </p:spTree>
    <p:extLst>
      <p:ext uri="{BB962C8B-B14F-4D97-AF65-F5344CB8AC3E}">
        <p14:creationId xmlns:p14="http://schemas.microsoft.com/office/powerpoint/2010/main" val="42655058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02464342-44A8-4BF0-82F7-BEF55BE6F5AA}" type="slidenum">
              <a:rPr lang="en-US"/>
              <a:pPr>
                <a:defRPr/>
              </a:pPr>
              <a:t>‹#›</a:t>
            </a:fld>
            <a:endParaRPr lang="en-US"/>
          </a:p>
        </p:txBody>
      </p:sp>
    </p:spTree>
    <p:extLst>
      <p:ext uri="{BB962C8B-B14F-4D97-AF65-F5344CB8AC3E}">
        <p14:creationId xmlns:p14="http://schemas.microsoft.com/office/powerpoint/2010/main" val="169063017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C58F61E3-F1B1-4C93-8E0B-A94AC7364D8E}" type="slidenum">
              <a:rPr lang="en-US"/>
              <a:pPr>
                <a:defRPr/>
              </a:pPr>
              <a:t>‹#›</a:t>
            </a:fld>
            <a:endParaRPr lang="en-US"/>
          </a:p>
        </p:txBody>
      </p:sp>
    </p:spTree>
    <p:extLst>
      <p:ext uri="{BB962C8B-B14F-4D97-AF65-F5344CB8AC3E}">
        <p14:creationId xmlns:p14="http://schemas.microsoft.com/office/powerpoint/2010/main" val="711890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874184"/>
            <a:ext cx="10829925" cy="3717925"/>
          </a:xfrm>
        </p:spPr>
        <p:txBody>
          <a:bodyPr anchor="b"/>
          <a:lstStyle>
            <a:defPPr>
              <a:defRPr kern="1200"/>
            </a:defPPr>
            <a:lvl1pPr algn="l">
              <a:defRPr sz="1333" b="1"/>
            </a:lvl1pPr>
          </a:lstStyle>
          <a:p>
            <a:r>
              <a:rPr lang="en-US"/>
              <a:t>Click to edit Master title style</a:t>
            </a:r>
          </a:p>
        </p:txBody>
      </p:sp>
      <p:sp>
        <p:nvSpPr>
          <p:cNvPr id="3" name="Content Placeholder 2"/>
          <p:cNvSpPr>
            <a:spLocks noGrp="1"/>
          </p:cNvSpPr>
          <p:nvPr>
            <p:ph idx="1"/>
          </p:nvPr>
        </p:nvSpPr>
        <p:spPr>
          <a:xfrm>
            <a:off x="12870656" y="874184"/>
            <a:ext cx="18402300" cy="18729325"/>
          </a:xfrm>
        </p:spPr>
        <p:txBody>
          <a:bodyPr/>
          <a:lstStyle>
            <a:defPPr>
              <a:defRPr kern="1200"/>
            </a:defPPr>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4592109"/>
            <a:ext cx="10829925" cy="15011400"/>
          </a:xfrm>
        </p:spPr>
        <p:txBody>
          <a:bodyPr/>
          <a:lstStyle>
            <a:defPPr>
              <a:defRPr kern="1200"/>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C0F6AF16-7A4E-4CCF-8238-DA2023A0ED33}" type="slidenum">
              <a:rPr lang="en-US"/>
              <a:pPr>
                <a:defRPr/>
              </a:pPr>
              <a:t>‹#›</a:t>
            </a:fld>
            <a:endParaRPr lang="en-US"/>
          </a:p>
        </p:txBody>
      </p:sp>
    </p:spTree>
    <p:extLst>
      <p:ext uri="{BB962C8B-B14F-4D97-AF65-F5344CB8AC3E}">
        <p14:creationId xmlns:p14="http://schemas.microsoft.com/office/powerpoint/2010/main" val="32279274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15361709"/>
            <a:ext cx="19751280" cy="1813983"/>
          </a:xfrm>
        </p:spPr>
        <p:txBody>
          <a:bodyPr anchor="b"/>
          <a:lstStyle>
            <a:defPPr>
              <a:defRPr kern="1200"/>
            </a:defPPr>
            <a:lvl1pPr algn="l">
              <a:defRPr sz="1333" b="1"/>
            </a:lvl1pPr>
          </a:lstStyle>
          <a:p>
            <a:r>
              <a:rPr lang="en-US"/>
              <a:t>Click to edit Master title style</a:t>
            </a:r>
          </a:p>
        </p:txBody>
      </p:sp>
      <p:sp>
        <p:nvSpPr>
          <p:cNvPr id="3" name="Picture Placeholder 2"/>
          <p:cNvSpPr>
            <a:spLocks noGrp="1"/>
          </p:cNvSpPr>
          <p:nvPr>
            <p:ph type="pic" idx="1"/>
          </p:nvPr>
        </p:nvSpPr>
        <p:spPr>
          <a:xfrm>
            <a:off x="6451997" y="1961092"/>
            <a:ext cx="19751280" cy="13166725"/>
          </a:xfrm>
        </p:spPr>
        <p:txBody>
          <a:bodyPr/>
          <a:lstStyle>
            <a:defPPr>
              <a:defRPr kern="1200"/>
            </a:defPPr>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6451997" y="17175693"/>
            <a:ext cx="19751280" cy="2574925"/>
          </a:xfrm>
        </p:spPr>
        <p:txBody>
          <a:bodyPr/>
          <a:lstStyle>
            <a:defPPr>
              <a:defRPr kern="1200"/>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56C9C478-6178-4E05-8724-034EA2774309}" type="slidenum">
              <a:rPr lang="en-US"/>
              <a:pPr>
                <a:defRPr/>
              </a:pPr>
              <a:t>‹#›</a:t>
            </a:fld>
            <a:endParaRPr lang="en-US"/>
          </a:p>
        </p:txBody>
      </p:sp>
    </p:spTree>
    <p:extLst>
      <p:ext uri="{BB962C8B-B14F-4D97-AF65-F5344CB8AC3E}">
        <p14:creationId xmlns:p14="http://schemas.microsoft.com/office/powerpoint/2010/main" val="373320334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635" y="879475"/>
            <a:ext cx="29626322"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1646635" y="5121275"/>
            <a:ext cx="29626322" cy="14483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6635" y="19985568"/>
            <a:ext cx="768072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defTabSz="3135999">
              <a:defRPr sz="48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1247834" y="19985568"/>
            <a:ext cx="1042392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ctr" defTabSz="3135999">
              <a:defRPr sz="48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3592234" y="19985568"/>
            <a:ext cx="768072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r" defTabSz="3135999">
              <a:defRPr sz="4800" smtClean="0">
                <a:latin typeface="Arial" pitchFamily="34" charset="0"/>
              </a:defRPr>
            </a:lvl1pPr>
          </a:lstStyle>
          <a:p>
            <a:pPr>
              <a:defRPr/>
            </a:pPr>
            <a:fld id="{9A1A43B9-AFC3-461A-A4D0-5B0FD2995BC5}" type="slidenum">
              <a:rPr lang="en-US"/>
              <a:pPr>
                <a:defRPr/>
              </a:pPr>
              <a:t>‹#›</a:t>
            </a:fld>
            <a:endParaRPr lang="en-US"/>
          </a:p>
        </p:txBody>
      </p:sp>
      <p:pic>
        <p:nvPicPr>
          <p:cNvPr id="1031" name="New picture"/>
          <p:cNvPicPr/>
          <p:nvPr/>
        </p:nvPicPr>
        <p:blipFill>
          <a:blip r:embed="rId13"/>
          <a:stretch>
            <a:fillRect/>
          </a:stretch>
        </p:blipFill>
        <p:spPr>
          <a:xfrm rot="16200000">
            <a:off x="-11074400" y="10972800"/>
            <a:ext cx="14274800" cy="3937000"/>
          </a:xfrm>
          <a:prstGeom prst="rect">
            <a:avLst/>
          </a:prstGeom>
        </p:spPr>
      </p:pic>
      <p:pic>
        <p:nvPicPr>
          <p:cNvPr id="1032" name="New picture"/>
          <p:cNvPicPr/>
          <p:nvPr/>
        </p:nvPicPr>
        <p:blipFill>
          <a:blip r:embed="rId13"/>
          <a:stretch>
            <a:fillRect/>
          </a:stretch>
        </p:blipFill>
        <p:spPr>
          <a:xfrm rot="5400000">
            <a:off x="29718000" y="10972800"/>
            <a:ext cx="14274800" cy="3937000"/>
          </a:xfrm>
          <a:prstGeom prst="rect">
            <a:avLst/>
          </a:prstGeom>
        </p:spPr>
      </p:pic>
      <p:pic>
        <p:nvPicPr>
          <p:cNvPr id="1033" name="New picture"/>
          <p:cNvPicPr/>
          <p:nvPr/>
        </p:nvPicPr>
        <p:blipFill>
          <a:blip r:embed="rId14"/>
          <a:stretch>
            <a:fillRect/>
          </a:stretch>
        </p:blipFill>
        <p:spPr>
          <a:xfrm>
            <a:off x="1460500" y="22453600"/>
            <a:ext cx="29997400" cy="1447800"/>
          </a:xfrm>
          <a:prstGeom prst="rect">
            <a:avLst/>
          </a:prstGeom>
        </p:spPr>
      </p:pic>
      <p:sp>
        <p:nvSpPr>
          <p:cNvPr id="1034" name="New shape"/>
          <p:cNvSpPr/>
          <p:nvPr/>
        </p:nvSpPr>
        <p:spPr>
          <a:xfrm>
            <a:off x="14605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intuitivecerulean  Size: 36x24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135999" rtl="0" eaLnBrk="0" fontAlgn="base" hangingPunct="0">
        <a:spcBef>
          <a:spcPct val="0"/>
        </a:spcBef>
        <a:spcAft>
          <a:spcPct val="0"/>
        </a:spcAft>
        <a:defRPr sz="15134">
          <a:solidFill>
            <a:schemeClr val="tx2"/>
          </a:solidFill>
          <a:latin typeface="+mj-lt"/>
          <a:ea typeface="+mj-ea"/>
          <a:cs typeface="+mj-cs"/>
        </a:defRPr>
      </a:lvl1pPr>
      <a:lvl2pPr algn="ctr" defTabSz="3135999" rtl="0" eaLnBrk="0" fontAlgn="base" hangingPunct="0">
        <a:spcBef>
          <a:spcPct val="0"/>
        </a:spcBef>
        <a:spcAft>
          <a:spcPct val="0"/>
        </a:spcAft>
        <a:defRPr sz="15134">
          <a:solidFill>
            <a:schemeClr val="tx2"/>
          </a:solidFill>
          <a:latin typeface="Arial" pitchFamily="34" charset="0"/>
        </a:defRPr>
      </a:lvl2pPr>
      <a:lvl3pPr algn="ctr" defTabSz="3135999" rtl="0" eaLnBrk="0" fontAlgn="base" hangingPunct="0">
        <a:spcBef>
          <a:spcPct val="0"/>
        </a:spcBef>
        <a:spcAft>
          <a:spcPct val="0"/>
        </a:spcAft>
        <a:defRPr sz="15134">
          <a:solidFill>
            <a:schemeClr val="tx2"/>
          </a:solidFill>
          <a:latin typeface="Arial" pitchFamily="34" charset="0"/>
        </a:defRPr>
      </a:lvl3pPr>
      <a:lvl4pPr algn="ctr" defTabSz="3135999" rtl="0" eaLnBrk="0" fontAlgn="base" hangingPunct="0">
        <a:spcBef>
          <a:spcPct val="0"/>
        </a:spcBef>
        <a:spcAft>
          <a:spcPct val="0"/>
        </a:spcAft>
        <a:defRPr sz="15134">
          <a:solidFill>
            <a:schemeClr val="tx2"/>
          </a:solidFill>
          <a:latin typeface="Arial" pitchFamily="34" charset="0"/>
        </a:defRPr>
      </a:lvl4pPr>
      <a:lvl5pPr algn="ctr" defTabSz="3135999" rtl="0" eaLnBrk="0" fontAlgn="base" hangingPunct="0">
        <a:spcBef>
          <a:spcPct val="0"/>
        </a:spcBef>
        <a:spcAft>
          <a:spcPct val="0"/>
        </a:spcAft>
        <a:defRPr sz="15134">
          <a:solidFill>
            <a:schemeClr val="tx2"/>
          </a:solidFill>
          <a:latin typeface="Arial" pitchFamily="34" charset="0"/>
        </a:defRPr>
      </a:lvl5pPr>
      <a:lvl6pPr marL="304815" algn="ctr" defTabSz="3135999" rtl="0" fontAlgn="base">
        <a:spcBef>
          <a:spcPct val="0"/>
        </a:spcBef>
        <a:spcAft>
          <a:spcPct val="0"/>
        </a:spcAft>
        <a:defRPr sz="15134">
          <a:solidFill>
            <a:schemeClr val="tx2"/>
          </a:solidFill>
          <a:latin typeface="Arial" pitchFamily="34" charset="0"/>
        </a:defRPr>
      </a:lvl6pPr>
      <a:lvl7pPr marL="609630" algn="ctr" defTabSz="3135999" rtl="0" fontAlgn="base">
        <a:spcBef>
          <a:spcPct val="0"/>
        </a:spcBef>
        <a:spcAft>
          <a:spcPct val="0"/>
        </a:spcAft>
        <a:defRPr sz="15134">
          <a:solidFill>
            <a:schemeClr val="tx2"/>
          </a:solidFill>
          <a:latin typeface="Arial" pitchFamily="34" charset="0"/>
        </a:defRPr>
      </a:lvl7pPr>
      <a:lvl8pPr marL="914446" algn="ctr" defTabSz="3135999" rtl="0" fontAlgn="base">
        <a:spcBef>
          <a:spcPct val="0"/>
        </a:spcBef>
        <a:spcAft>
          <a:spcPct val="0"/>
        </a:spcAft>
        <a:defRPr sz="15134">
          <a:solidFill>
            <a:schemeClr val="tx2"/>
          </a:solidFill>
          <a:latin typeface="Arial" pitchFamily="34" charset="0"/>
        </a:defRPr>
      </a:lvl8pPr>
      <a:lvl9pPr marL="1219261" algn="ctr" defTabSz="3135999" rtl="0" fontAlgn="base">
        <a:spcBef>
          <a:spcPct val="0"/>
        </a:spcBef>
        <a:spcAft>
          <a:spcPct val="0"/>
        </a:spcAft>
        <a:defRPr sz="15134">
          <a:solidFill>
            <a:schemeClr val="tx2"/>
          </a:solidFill>
          <a:latin typeface="Arial" pitchFamily="34" charset="0"/>
        </a:defRPr>
      </a:lvl9pPr>
    </p:titleStyle>
    <p:bodyStyle>
      <a:defPPr>
        <a:defRPr kern="1200"/>
      </a:defPPr>
      <a:lvl1pPr marL="1176926" indent="-1176926" algn="l" defTabSz="3135999" rtl="0" eaLnBrk="0" fontAlgn="base" hangingPunct="0">
        <a:spcBef>
          <a:spcPct val="20000"/>
        </a:spcBef>
        <a:spcAft>
          <a:spcPct val="0"/>
        </a:spcAft>
        <a:buChar char="•"/>
        <a:defRPr sz="11001">
          <a:solidFill>
            <a:schemeClr val="tx1"/>
          </a:solidFill>
          <a:latin typeface="+mn-lt"/>
          <a:ea typeface="+mn-ea"/>
          <a:cs typeface="+mn-cs"/>
        </a:defRPr>
      </a:lvl1pPr>
      <a:lvl2pPr marL="2548594" indent="-981124" algn="l" defTabSz="3135999" rtl="0" eaLnBrk="0" fontAlgn="base" hangingPunct="0">
        <a:spcBef>
          <a:spcPct val="20000"/>
        </a:spcBef>
        <a:spcAft>
          <a:spcPct val="0"/>
        </a:spcAft>
        <a:buChar char="–"/>
        <a:defRPr sz="9600">
          <a:solidFill>
            <a:schemeClr val="tx1"/>
          </a:solidFill>
          <a:latin typeface="+mn-lt"/>
        </a:defRPr>
      </a:lvl2pPr>
      <a:lvl3pPr marL="3920263" indent="-784265" algn="l" defTabSz="3135999" rtl="0" eaLnBrk="0" fontAlgn="base" hangingPunct="0">
        <a:spcBef>
          <a:spcPct val="20000"/>
        </a:spcBef>
        <a:spcAft>
          <a:spcPct val="0"/>
        </a:spcAft>
        <a:buChar char="•"/>
        <a:defRPr sz="8200">
          <a:solidFill>
            <a:schemeClr val="tx1"/>
          </a:solidFill>
          <a:latin typeface="+mn-lt"/>
        </a:defRPr>
      </a:lvl3pPr>
      <a:lvl4pPr marL="5486674" indent="-784265" algn="l" defTabSz="3135999" rtl="0" eaLnBrk="0" fontAlgn="base" hangingPunct="0">
        <a:spcBef>
          <a:spcPct val="20000"/>
        </a:spcBef>
        <a:spcAft>
          <a:spcPct val="0"/>
        </a:spcAft>
        <a:buChar char="–"/>
        <a:defRPr sz="6934">
          <a:solidFill>
            <a:schemeClr val="tx1"/>
          </a:solidFill>
          <a:latin typeface="+mn-lt"/>
        </a:defRPr>
      </a:lvl4pPr>
      <a:lvl5pPr marL="7054145" indent="-783206" algn="l" defTabSz="3135999" rtl="0" eaLnBrk="0" fontAlgn="base" hangingPunct="0">
        <a:spcBef>
          <a:spcPct val="20000"/>
        </a:spcBef>
        <a:spcAft>
          <a:spcPct val="0"/>
        </a:spcAft>
        <a:buChar char="»"/>
        <a:defRPr sz="6934">
          <a:solidFill>
            <a:schemeClr val="tx1"/>
          </a:solidFill>
          <a:latin typeface="+mn-lt"/>
        </a:defRPr>
      </a:lvl5pPr>
      <a:lvl6pPr marL="7358960" indent="-783206" algn="l" defTabSz="3135999" rtl="0" fontAlgn="base">
        <a:spcBef>
          <a:spcPct val="20000"/>
        </a:spcBef>
        <a:spcAft>
          <a:spcPct val="0"/>
        </a:spcAft>
        <a:buChar char="»"/>
        <a:defRPr sz="6934">
          <a:solidFill>
            <a:schemeClr val="tx1"/>
          </a:solidFill>
          <a:latin typeface="+mn-lt"/>
        </a:defRPr>
      </a:lvl6pPr>
      <a:lvl7pPr marL="7663775" indent="-783206" algn="l" defTabSz="3135999" rtl="0" fontAlgn="base">
        <a:spcBef>
          <a:spcPct val="20000"/>
        </a:spcBef>
        <a:spcAft>
          <a:spcPct val="0"/>
        </a:spcAft>
        <a:buChar char="»"/>
        <a:defRPr sz="6934">
          <a:solidFill>
            <a:schemeClr val="tx1"/>
          </a:solidFill>
          <a:latin typeface="+mn-lt"/>
        </a:defRPr>
      </a:lvl7pPr>
      <a:lvl8pPr marL="7968590" indent="-783206" algn="l" defTabSz="3135999" rtl="0" fontAlgn="base">
        <a:spcBef>
          <a:spcPct val="20000"/>
        </a:spcBef>
        <a:spcAft>
          <a:spcPct val="0"/>
        </a:spcAft>
        <a:buChar char="»"/>
        <a:defRPr sz="6934">
          <a:solidFill>
            <a:schemeClr val="tx1"/>
          </a:solidFill>
          <a:latin typeface="+mn-lt"/>
        </a:defRPr>
      </a:lvl8pPr>
      <a:lvl9pPr marL="8273406" indent="-783206" algn="l" defTabSz="3135999" rtl="0" fontAlgn="base">
        <a:spcBef>
          <a:spcPct val="20000"/>
        </a:spcBef>
        <a:spcAft>
          <a:spcPct val="0"/>
        </a:spcAft>
        <a:buChar char="»"/>
        <a:defRPr sz="6934">
          <a:solidFill>
            <a:schemeClr val="tx1"/>
          </a:solidFill>
          <a:latin typeface="+mn-lt"/>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DCF1F8"/>
            </a:gs>
            <a:gs pos="100000">
              <a:srgbClr val="FFFFFF"/>
            </a:gs>
          </a:gsLst>
          <a:lin ang="16200000" scaled="0"/>
        </a:gradFill>
        <a:effectLst/>
      </p:bgPr>
    </p:bg>
    <p:spTree>
      <p:nvGrpSpPr>
        <p:cNvPr id="1" name=""/>
        <p:cNvGrpSpPr/>
        <p:nvPr/>
      </p:nvGrpSpPr>
      <p:grpSpPr>
        <a:xfrm>
          <a:off x="0" y="0"/>
          <a:ext cx="0" cy="0"/>
          <a:chOff x="0" y="0"/>
          <a:chExt cx="0" cy="0"/>
        </a:xfrm>
      </p:grpSpPr>
      <p:sp>
        <p:nvSpPr>
          <p:cNvPr id="2050" name="Rectangle 6"/>
          <p:cNvSpPr>
            <a:spLocks noChangeArrowheads="1"/>
          </p:cNvSpPr>
          <p:nvPr/>
        </p:nvSpPr>
        <p:spPr bwMode="auto">
          <a:xfrm>
            <a:off x="0" y="0"/>
            <a:ext cx="32918400" cy="4316056"/>
          </a:xfrm>
          <a:prstGeom prst="rect">
            <a:avLst/>
          </a:prstGeom>
          <a:solidFill>
            <a:srgbClr val="1482A5"/>
          </a:solidFill>
          <a:ln w="9525">
            <a:noFill/>
            <a:miter lim="800000"/>
          </a:ln>
          <a:effectLst/>
        </p:spPr>
        <p:txBody>
          <a:bodyPr lIns="91440" tIns="45720" rIns="91440" bIns="45720" anchor="ctr"/>
          <a:lstStyle>
            <a:defPPr>
              <a:defRPr kern="1200"/>
            </a:defPPr>
          </a:lstStyle>
          <a:p>
            <a:pPr algn="ctr" defTabSz="3135999"/>
            <a:endParaRPr lang="en-US" sz="3200">
              <a:solidFill>
                <a:schemeClr val="bg1"/>
              </a:solidFill>
            </a:endParaRPr>
          </a:p>
        </p:txBody>
      </p:sp>
      <p:sp>
        <p:nvSpPr>
          <p:cNvPr id="16" name="Text Placeholder 5">
            <a:extLst>
              <a:ext uri="{FF2B5EF4-FFF2-40B4-BE49-F238E27FC236}">
                <a16:creationId xmlns:a16="http://schemas.microsoft.com/office/drawing/2014/main" id="{D3B51F6E-41A5-4D7C-9B15-CDBAC096BAD1}"/>
              </a:ext>
            </a:extLst>
          </p:cNvPr>
          <p:cNvSpPr txBox="1"/>
          <p:nvPr/>
        </p:nvSpPr>
        <p:spPr>
          <a:xfrm>
            <a:off x="1181100" y="586043"/>
            <a:ext cx="30556200" cy="1958293"/>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507516">
              <a:spcBef>
                <a:spcPct val="20000"/>
              </a:spcBef>
              <a:defRPr/>
            </a:pPr>
            <a:r>
              <a:rPr lang="en-US" sz="8000" b="1" dirty="0">
                <a:solidFill>
                  <a:schemeClr val="bg1"/>
                </a:solidFill>
                <a:latin typeface="Times New Roman" panose="02020603050405020304" pitchFamily="18" charset="0"/>
                <a:cs typeface="Times New Roman" panose="02020603050405020304" pitchFamily="18" charset="0"/>
              </a:rPr>
              <a:t>Piezoelectric Energy Harvesting In Pedestrian Walkaways</a:t>
            </a:r>
          </a:p>
          <a:p>
            <a:pPr algn="ctr" defTabSz="2507516">
              <a:spcBef>
                <a:spcPct val="20000"/>
              </a:spcBef>
              <a:defRPr/>
            </a:pPr>
            <a:r>
              <a:rPr lang="en-US" dirty="0">
                <a:solidFill>
                  <a:schemeClr val="bg1"/>
                </a:solidFill>
                <a:latin typeface="Times New Roman" panose="02020603050405020304" pitchFamily="18" charset="0"/>
                <a:cs typeface="Times New Roman" panose="02020603050405020304" pitchFamily="18" charset="0"/>
              </a:rPr>
              <a:t>Design, prototyping, and feasibility Assessment for smart lighting</a:t>
            </a:r>
          </a:p>
        </p:txBody>
      </p:sp>
      <p:sp>
        <p:nvSpPr>
          <p:cNvPr id="17" name="Text Placeholder 5">
            <a:extLst>
              <a:ext uri="{FF2B5EF4-FFF2-40B4-BE49-F238E27FC236}">
                <a16:creationId xmlns:a16="http://schemas.microsoft.com/office/drawing/2014/main" id="{0A363635-BCEE-4B55-ADB3-58433C0697E0}"/>
              </a:ext>
            </a:extLst>
          </p:cNvPr>
          <p:cNvSpPr txBox="1"/>
          <p:nvPr/>
        </p:nvSpPr>
        <p:spPr>
          <a:xfrm>
            <a:off x="25298400" y="2930924"/>
            <a:ext cx="7415784" cy="1264192"/>
          </a:xfrm>
          <a:prstGeom prst="rect">
            <a:avLst/>
          </a:prstGeom>
        </p:spPr>
        <p:txBody>
          <a:bodyPr wrap="square"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r">
              <a:defRPr/>
            </a:pPr>
            <a:r>
              <a:rPr lang="en-US" sz="37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Alma </a:t>
            </a:r>
            <a:r>
              <a:rPr lang="en-US" sz="37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Alkhader</a:t>
            </a:r>
            <a:r>
              <a:rPr lang="en-US" sz="37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sz="37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Hala</a:t>
            </a:r>
            <a:r>
              <a:rPr lang="en-US" sz="37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sz="37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Kharouf</a:t>
            </a:r>
            <a:endParaRPr lang="en-US" sz="37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pPr algn="r">
              <a:defRPr/>
            </a:pPr>
            <a:r>
              <a:rPr lang="en-US" sz="37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Birzeit</a:t>
            </a:r>
            <a:r>
              <a:rPr lang="en-US" sz="37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university</a:t>
            </a:r>
          </a:p>
        </p:txBody>
      </p:sp>
      <p:sp>
        <p:nvSpPr>
          <p:cNvPr id="20" name="TextBox 19">
            <a:extLst>
              <a:ext uri="{FF2B5EF4-FFF2-40B4-BE49-F238E27FC236}">
                <a16:creationId xmlns:a16="http://schemas.microsoft.com/office/drawing/2014/main" id="{9BF71E88-A0A1-440B-ABF9-DBF8076C9D49}"/>
              </a:ext>
            </a:extLst>
          </p:cNvPr>
          <p:cNvSpPr txBox="1">
            <a:spLocks noChangeArrowheads="1"/>
          </p:cNvSpPr>
          <p:nvPr/>
        </p:nvSpPr>
        <p:spPr bwMode="auto">
          <a:xfrm>
            <a:off x="8805399" y="5573219"/>
            <a:ext cx="7268693" cy="160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dirty="0">
                <a:latin typeface="Times New Roman" panose="02020603050405020304" pitchFamily="18" charset="0"/>
                <a:cs typeface="Times New Roman" panose="02020603050405020304" pitchFamily="18" charset="0"/>
              </a:rPr>
              <a:t>A laboratory-scale setup using four piezoelectric discs was used to verify voltage generation under mechanical loading. Applied pressure produced alternating voltage spikes that were directly monitored using an Arduino and LED, confirming piezoelectric energy generation but demonstrating the instability of unconditioned output.</a:t>
            </a:r>
          </a:p>
        </p:txBody>
      </p:sp>
      <p:sp>
        <p:nvSpPr>
          <p:cNvPr id="21" name="Rectangle 10">
            <a:extLst>
              <a:ext uri="{FF2B5EF4-FFF2-40B4-BE49-F238E27FC236}">
                <a16:creationId xmlns:a16="http://schemas.microsoft.com/office/drawing/2014/main" id="{D199CE64-341D-4865-BAC0-9C2B0065BF53}"/>
              </a:ext>
            </a:extLst>
          </p:cNvPr>
          <p:cNvSpPr>
            <a:spLocks noChangeArrowheads="1"/>
          </p:cNvSpPr>
          <p:nvPr/>
        </p:nvSpPr>
        <p:spPr bwMode="auto">
          <a:xfrm>
            <a:off x="8805399" y="4745001"/>
            <a:ext cx="7268693" cy="582201"/>
          </a:xfrm>
          <a:prstGeom prst="rect">
            <a:avLst/>
          </a:prstGeom>
          <a:solidFill>
            <a:srgbClr val="A0BEC8"/>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Nunito" panose="00000500000000000000" pitchFamily="2" charset="0"/>
              </a:rPr>
              <a:t>Technical implementation and proof of concept</a:t>
            </a:r>
          </a:p>
        </p:txBody>
      </p:sp>
      <p:sp>
        <p:nvSpPr>
          <p:cNvPr id="18" name="TextBox 19">
            <a:extLst>
              <a:ext uri="{FF2B5EF4-FFF2-40B4-BE49-F238E27FC236}">
                <a16:creationId xmlns:a16="http://schemas.microsoft.com/office/drawing/2014/main" id="{660D2150-C4B6-4E14-B13B-A9330CA0275C}"/>
              </a:ext>
            </a:extLst>
          </p:cNvPr>
          <p:cNvSpPr txBox="1">
            <a:spLocks noChangeArrowheads="1"/>
          </p:cNvSpPr>
          <p:nvPr/>
        </p:nvSpPr>
        <p:spPr bwMode="auto">
          <a:xfrm>
            <a:off x="547464" y="5504632"/>
            <a:ext cx="7268693" cy="1077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dirty="0">
                <a:latin typeface="Times New Roman" panose="02020603050405020304" pitchFamily="18" charset="0"/>
                <a:cs typeface="Times New Roman" panose="02020603050405020304" pitchFamily="18" charset="0"/>
              </a:rPr>
              <a:t>Palestine’s electricity sector continues to face structural difficulties due to its heavy reliance on imported electricity and the limited contribution of locally produced renewable energy. According to the Palestinian Energy and Natural Resources Authority, over 85% of Palestine’s electricity is imported, with renewable energy representing only a very small portion of the overall electricity supply. This reliance places public institutions under financial strain, especially universities that depend on continuous lighting. University campuses have pedestrian corridors with heavy daily foot traffic; however, the mechanical energy produced by human movement is largely wasted. While Palestine has seen increased reliance on solar energy projects, there is still a lack of research focused on small-scale and site-specific energy harvesting solutions appropriate for institutional use. In addition, academic buildings’ lighting systems frequently run inefficiently, operating at full capacity even when areas are empty or adequately lit by natural light.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research examines the feasibility of implementing piezoelectric energy harvesting as an additional energy source for energy-efficient lighting at </a:t>
            </a:r>
            <a:r>
              <a:rPr lang="en-US" dirty="0" err="1">
                <a:latin typeface="Times New Roman" panose="02020603050405020304" pitchFamily="18" charset="0"/>
                <a:cs typeface="Times New Roman" panose="02020603050405020304" pitchFamily="18" charset="0"/>
              </a:rPr>
              <a:t>Birzeit</a:t>
            </a:r>
            <a:r>
              <a:rPr lang="en-US" dirty="0">
                <a:latin typeface="Times New Roman" panose="02020603050405020304" pitchFamily="18" charset="0"/>
                <a:cs typeface="Times New Roman" panose="02020603050405020304" pitchFamily="18" charset="0"/>
              </a:rPr>
              <a:t> University. It also assesses the potential contribution of harvested energy to corridor lighting in university buildings using motion- and light-aware control strategies. Experimental prototype validation is combined with field measurements from a high-pedestrian-density street near the Faculty of Arts. The goal is to determine whether, given practical operational limitations, such a system can effectively support smart lighting applications.</a:t>
            </a:r>
          </a:p>
          <a:p>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10">
            <a:extLst>
              <a:ext uri="{FF2B5EF4-FFF2-40B4-BE49-F238E27FC236}">
                <a16:creationId xmlns:a16="http://schemas.microsoft.com/office/drawing/2014/main" id="{56B51769-050A-4089-A605-7F5F55540FEF}"/>
              </a:ext>
            </a:extLst>
          </p:cNvPr>
          <p:cNvSpPr>
            <a:spLocks noChangeArrowheads="1"/>
          </p:cNvSpPr>
          <p:nvPr/>
        </p:nvSpPr>
        <p:spPr bwMode="auto">
          <a:xfrm>
            <a:off x="768353" y="4756098"/>
            <a:ext cx="7268693" cy="582201"/>
          </a:xfrm>
          <a:prstGeom prst="rect">
            <a:avLst/>
          </a:prstGeom>
          <a:solidFill>
            <a:srgbClr val="A0BEC8"/>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Nunito" panose="00000500000000000000" pitchFamily="2" charset="0"/>
              </a:rPr>
              <a:t>Introduction and motivation</a:t>
            </a:r>
          </a:p>
        </p:txBody>
      </p:sp>
      <p:sp>
        <p:nvSpPr>
          <p:cNvPr id="26" name="TextBox 19">
            <a:extLst>
              <a:ext uri="{FF2B5EF4-FFF2-40B4-BE49-F238E27FC236}">
                <a16:creationId xmlns:a16="http://schemas.microsoft.com/office/drawing/2014/main" id="{08B27C09-FD47-44CE-8AD0-B239C49C4F5D}"/>
              </a:ext>
            </a:extLst>
          </p:cNvPr>
          <p:cNvSpPr txBox="1">
            <a:spLocks noChangeArrowheads="1"/>
          </p:cNvSpPr>
          <p:nvPr/>
        </p:nvSpPr>
        <p:spPr bwMode="auto">
          <a:xfrm>
            <a:off x="588081" y="16304633"/>
            <a:ext cx="7448965" cy="412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dirty="0">
                <a:latin typeface="Times New Roman" panose="02020603050405020304" pitchFamily="18" charset="0"/>
                <a:cs typeface="Times New Roman" panose="02020603050405020304" pitchFamily="18" charset="0"/>
              </a:rPr>
              <a:t>Piezoelectric energy harvesting is based on the piezoelectric effect, where certain materials generate an electrical signal when mechanical stress is applied. When pedestrians walk over a piezoelectric element, the applied force causes mechanical deformation and electrical charge generation.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direct piezoelectric effect is described by:</a:t>
            </a:r>
          </a:p>
          <a:p>
            <a:pPr algn="ctr"/>
            <a:r>
              <a:rPr lang="en-US" i="0" u="none" strike="noStrike" dirty="0">
                <a:solidFill>
                  <a:srgbClr val="000000"/>
                </a:solidFill>
                <a:effectLst/>
                <a:latin typeface="Times New Roman" panose="02020603050405020304" pitchFamily="18" charset="0"/>
                <a:cs typeface="Times New Roman" panose="02020603050405020304" pitchFamily="18" charset="0"/>
              </a:rPr>
              <a:t>D=d .</a:t>
            </a:r>
            <a:r>
              <a:rPr lang="el-GR" i="0" u="none" strike="noStrike" dirty="0">
                <a:solidFill>
                  <a:srgbClr val="000000"/>
                </a:solidFill>
                <a:effectLst/>
                <a:latin typeface="Times New Roman" panose="02020603050405020304" pitchFamily="18" charset="0"/>
                <a:cs typeface="Times New Roman" panose="02020603050405020304" pitchFamily="18" charset="0"/>
              </a:rPr>
              <a:t>σ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where D is electric displacement, d is the piezoelectric coefficient, and </a:t>
            </a:r>
            <a:r>
              <a:rPr lang="el-GR" b="1" i="0" u="none" strike="noStrike" dirty="0">
                <a:solidFill>
                  <a:srgbClr val="000000"/>
                </a:solidFill>
                <a:effectLst/>
                <a:latin typeface="Times New Roman" panose="02020603050405020304" pitchFamily="18" charset="0"/>
                <a:cs typeface="Times New Roman" panose="02020603050405020304" pitchFamily="18" charset="0"/>
              </a:rPr>
              <a:t>σ </a:t>
            </a:r>
            <a:r>
              <a:rPr lang="en-US" dirty="0">
                <a:latin typeface="Times New Roman" panose="02020603050405020304" pitchFamily="18" charset="0"/>
                <a:cs typeface="Times New Roman" panose="02020603050405020304" pitchFamily="18" charset="0"/>
              </a:rPr>
              <a:t>is mechanical stress.</a:t>
            </a:r>
          </a:p>
          <a:p>
            <a:br>
              <a:rPr lang="en-US" sz="1400" dirty="0"/>
            </a:br>
            <a:br>
              <a:rPr lang="en-US" sz="1400" dirty="0"/>
            </a:b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10">
            <a:extLst>
              <a:ext uri="{FF2B5EF4-FFF2-40B4-BE49-F238E27FC236}">
                <a16:creationId xmlns:a16="http://schemas.microsoft.com/office/drawing/2014/main" id="{98D14DB5-1AFE-4838-B666-0B2184BF559F}"/>
              </a:ext>
            </a:extLst>
          </p:cNvPr>
          <p:cNvSpPr>
            <a:spLocks noChangeArrowheads="1"/>
          </p:cNvSpPr>
          <p:nvPr/>
        </p:nvSpPr>
        <p:spPr bwMode="auto">
          <a:xfrm>
            <a:off x="563920" y="15677052"/>
            <a:ext cx="7268693" cy="582201"/>
          </a:xfrm>
          <a:prstGeom prst="rect">
            <a:avLst/>
          </a:prstGeom>
          <a:solidFill>
            <a:srgbClr val="A0BEC8"/>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Nunito" panose="00000500000000000000" pitchFamily="2" charset="0"/>
              </a:rPr>
              <a:t>Theoretical background</a:t>
            </a:r>
          </a:p>
        </p:txBody>
      </p:sp>
      <p:sp>
        <p:nvSpPr>
          <p:cNvPr id="25" name="Rectangle 10">
            <a:extLst>
              <a:ext uri="{FF2B5EF4-FFF2-40B4-BE49-F238E27FC236}">
                <a16:creationId xmlns:a16="http://schemas.microsoft.com/office/drawing/2014/main" id="{3134479B-87AD-48CB-BE42-1B7030F3B1C7}"/>
              </a:ext>
            </a:extLst>
          </p:cNvPr>
          <p:cNvSpPr>
            <a:spLocks noChangeArrowheads="1"/>
          </p:cNvSpPr>
          <p:nvPr/>
        </p:nvSpPr>
        <p:spPr bwMode="auto">
          <a:xfrm>
            <a:off x="24763617" y="10136047"/>
            <a:ext cx="7268693" cy="582201"/>
          </a:xfrm>
          <a:prstGeom prst="rect">
            <a:avLst/>
          </a:prstGeom>
          <a:solidFill>
            <a:srgbClr val="A0BEC8"/>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Nunito" panose="00000500000000000000" pitchFamily="2" charset="0"/>
              </a:rPr>
              <a:t>Results and discussion</a:t>
            </a:r>
          </a:p>
        </p:txBody>
      </p:sp>
      <p:sp>
        <p:nvSpPr>
          <p:cNvPr id="22" name="TextBox 19">
            <a:extLst>
              <a:ext uri="{FF2B5EF4-FFF2-40B4-BE49-F238E27FC236}">
                <a16:creationId xmlns:a16="http://schemas.microsoft.com/office/drawing/2014/main" id="{62B2D60D-B2E1-4903-BD59-716F7CEA0668}"/>
              </a:ext>
            </a:extLst>
          </p:cNvPr>
          <p:cNvSpPr txBox="1">
            <a:spLocks noChangeArrowheads="1"/>
          </p:cNvSpPr>
          <p:nvPr/>
        </p:nvSpPr>
        <p:spPr bwMode="auto">
          <a:xfrm>
            <a:off x="16842445" y="5573219"/>
            <a:ext cx="7268693" cy="1874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Times New Roman" panose="02020603050405020304" pitchFamily="18" charset="0"/>
                <a:cs typeface="Times New Roman" panose="02020603050405020304" pitchFamily="18" charset="0"/>
              </a:rPr>
              <a:t>The economic feasibility analysis was designed to quantify both the energy generated by piezoelectric flooring and the energy saved through sensor-based lighting control, and to evaluate their combined economic impact using a Levelized Cost of Energy (LCOE) framework</a:t>
            </a:r>
          </a:p>
          <a:p>
            <a:pPr algn="just">
              <a:lnSpc>
                <a:spcPct val="110000"/>
              </a:lnSpc>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Site Selection</a:t>
            </a:r>
          </a:p>
          <a:p>
            <a:r>
              <a:rPr lang="en-US" dirty="0">
                <a:latin typeface="Times New Roman" panose="02020603050405020304" pitchFamily="18" charset="0"/>
                <a:cs typeface="Times New Roman" panose="02020603050405020304" pitchFamily="18" charset="0"/>
              </a:rPr>
              <a:t>A high-pedestrian-density street at </a:t>
            </a:r>
            <a:r>
              <a:rPr lang="en-US" dirty="0" err="1">
                <a:latin typeface="Times New Roman" panose="02020603050405020304" pitchFamily="18" charset="0"/>
                <a:cs typeface="Times New Roman" panose="02020603050405020304" pitchFamily="18" charset="0"/>
              </a:rPr>
              <a:t>Birzeit</a:t>
            </a:r>
            <a:r>
              <a:rPr lang="en-US" dirty="0">
                <a:latin typeface="Times New Roman" panose="02020603050405020304" pitchFamily="18" charset="0"/>
                <a:cs typeface="Times New Roman" panose="02020603050405020304" pitchFamily="18" charset="0"/>
              </a:rPr>
              <a:t> University (Faculty of Arts street) was selected as the deployment site due to its continuous daily foot traffic.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Technology Selection</a:t>
            </a:r>
          </a:p>
          <a:p>
            <a:r>
              <a:rPr lang="en-US" dirty="0">
                <a:latin typeface="Times New Roman" panose="02020603050405020304" pitchFamily="18" charset="0"/>
                <a:cs typeface="Times New Roman" panose="02020603050405020304" pitchFamily="18" charset="0"/>
              </a:rPr>
              <a:t>Sustainable Energy Floor (SEF) piezoelectric tiles were chosen based on their suitability for continuous walkways, mechanical robustness, defined power output, known lifespan, and compatibility with Levelized Cost of Energy (LCOE) analysis.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Tile Coverage and Capital Cost</a:t>
            </a:r>
          </a:p>
          <a:p>
            <a:r>
              <a:rPr lang="en-US" dirty="0">
                <a:latin typeface="Times New Roman" panose="02020603050405020304" pitchFamily="18" charset="0"/>
                <a:cs typeface="Times New Roman" panose="02020603050405020304" pitchFamily="18" charset="0"/>
              </a:rPr>
              <a:t>The street dimensions were measured to determine the total usable area. The required number of SEF tiles was calculated as: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Using the manufacturer tile cost, the total capital cost of the flooring system was estimated.</a:t>
            </a:r>
          </a:p>
          <a:p>
            <a:endParaRPr lang="en-US" dirty="0"/>
          </a:p>
          <a:p>
            <a:r>
              <a:rPr lang="en-US" b="1" dirty="0">
                <a:latin typeface="Times New Roman" panose="02020603050405020304" pitchFamily="18" charset="0"/>
                <a:cs typeface="Times New Roman" panose="02020603050405020304" pitchFamily="18" charset="0"/>
              </a:rPr>
              <a:t>Energy Generation Estimation</a:t>
            </a:r>
          </a:p>
          <a:p>
            <a:r>
              <a:rPr lang="en-US" dirty="0">
                <a:latin typeface="Times New Roman" panose="02020603050405020304" pitchFamily="18" charset="0"/>
                <a:cs typeface="Times New Roman" panose="02020603050405020304" pitchFamily="18" charset="0"/>
              </a:rPr>
              <a:t>Based on SEF specifications, the electrical energy generated per pedestrian passage was calculated using the nominal tile power output and the time required to walk along the street: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Daily and annual harvested energy were then obtained using observed pedestrian flow:</a:t>
            </a: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lgn="just">
              <a:lnSpc>
                <a:spcPct val="110000"/>
              </a:lnSpc>
            </a:pPr>
            <a:endParaRPr lang="en-US" dirty="0">
              <a:latin typeface="Times New Roman" panose="02020603050405020304" pitchFamily="18" charset="0"/>
              <a:cs typeface="Times New Roman" panose="02020603050405020304" pitchFamily="18" charset="0"/>
            </a:endParaRPr>
          </a:p>
          <a:p>
            <a:pPr algn="just">
              <a:lnSpc>
                <a:spcPct val="110000"/>
              </a:lnSpc>
            </a:pPr>
            <a:r>
              <a:rPr lang="en-US" dirty="0">
                <a:latin typeface="Times New Roman" panose="02020603050405020304" pitchFamily="18" charset="0"/>
                <a:ea typeface="Open Sans" panose="020B0606030504020204" pitchFamily="34" charset="0"/>
                <a:cs typeface="Times New Roman" panose="02020603050405020304" pitchFamily="18" charset="0"/>
              </a:rPr>
              <a:t>.</a:t>
            </a:r>
          </a:p>
        </p:txBody>
      </p:sp>
      <p:sp>
        <p:nvSpPr>
          <p:cNvPr id="23" name="Rectangle 10">
            <a:extLst>
              <a:ext uri="{FF2B5EF4-FFF2-40B4-BE49-F238E27FC236}">
                <a16:creationId xmlns:a16="http://schemas.microsoft.com/office/drawing/2014/main" id="{649B2B52-1DC3-4E00-AA81-9A9BDF50D0C9}"/>
              </a:ext>
            </a:extLst>
          </p:cNvPr>
          <p:cNvSpPr>
            <a:spLocks noChangeArrowheads="1"/>
          </p:cNvSpPr>
          <p:nvPr/>
        </p:nvSpPr>
        <p:spPr bwMode="auto">
          <a:xfrm>
            <a:off x="16842445" y="4756098"/>
            <a:ext cx="7268693" cy="582201"/>
          </a:xfrm>
          <a:prstGeom prst="rect">
            <a:avLst/>
          </a:prstGeom>
          <a:solidFill>
            <a:srgbClr val="A0BEC8"/>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Nunito" panose="00000500000000000000" pitchFamily="2" charset="0"/>
              </a:rPr>
              <a:t>Economic and energy feasibility analysis</a:t>
            </a:r>
          </a:p>
        </p:txBody>
      </p:sp>
      <p:sp>
        <p:nvSpPr>
          <p:cNvPr id="31" name="Rectangle 10">
            <a:extLst>
              <a:ext uri="{FF2B5EF4-FFF2-40B4-BE49-F238E27FC236}">
                <a16:creationId xmlns:a16="http://schemas.microsoft.com/office/drawing/2014/main" id="{6127A719-505A-4C44-8032-B19C962A0648}"/>
              </a:ext>
            </a:extLst>
          </p:cNvPr>
          <p:cNvSpPr>
            <a:spLocks noChangeArrowheads="1"/>
          </p:cNvSpPr>
          <p:nvPr/>
        </p:nvSpPr>
        <p:spPr bwMode="auto">
          <a:xfrm>
            <a:off x="24763618" y="18420915"/>
            <a:ext cx="7268693" cy="582201"/>
          </a:xfrm>
          <a:prstGeom prst="rect">
            <a:avLst/>
          </a:prstGeom>
          <a:solidFill>
            <a:srgbClr val="A0BEC8"/>
          </a:solidFill>
          <a:ln w="12700">
            <a:noFill/>
            <a:miter lim="800000"/>
          </a:ln>
        </p:spPr>
        <p:txBody>
          <a:bodyPr wrap="none" lIns="182880" tIns="48768" rIns="182880" bIns="45709" anchor="ctr" anchorCtr="0"/>
          <a:lstStyle>
            <a:defPPr>
              <a:defRPr kern="1200"/>
            </a:defPPr>
          </a:lstStyle>
          <a:p>
            <a:pPr algn="ctr" defTabSz="3135215">
              <a:defRPr/>
            </a:pPr>
            <a:r>
              <a:rPr lang="en-US" sz="2400" b="1">
                <a:solidFill>
                  <a:schemeClr val="bg1"/>
                </a:solidFill>
                <a:latin typeface="Nunito" panose="00000500000000000000" pitchFamily="2" charset="0"/>
              </a:rPr>
              <a:t>Conclusion</a:t>
            </a:r>
          </a:p>
        </p:txBody>
      </p:sp>
      <p:pic>
        <p:nvPicPr>
          <p:cNvPr id="9" name="Picture 8">
            <a:extLst>
              <a:ext uri="{FF2B5EF4-FFF2-40B4-BE49-F238E27FC236}">
                <a16:creationId xmlns:a16="http://schemas.microsoft.com/office/drawing/2014/main" id="{A756070A-3B2F-BAE7-3DDB-D20852690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0287327"/>
            <a:ext cx="4116048" cy="2244934"/>
          </a:xfrm>
          <a:prstGeom prst="rect">
            <a:avLst/>
          </a:prstGeom>
        </p:spPr>
      </p:pic>
      <p:pic>
        <p:nvPicPr>
          <p:cNvPr id="11" name="Picture 10">
            <a:extLst>
              <a:ext uri="{FF2B5EF4-FFF2-40B4-BE49-F238E27FC236}">
                <a16:creationId xmlns:a16="http://schemas.microsoft.com/office/drawing/2014/main" id="{7556DE77-D45E-817F-5E7F-498320EA2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9354800"/>
            <a:ext cx="5181600" cy="2486051"/>
          </a:xfrm>
          <a:prstGeom prst="rect">
            <a:avLst/>
          </a:prstGeom>
        </p:spPr>
      </p:pic>
      <p:pic>
        <p:nvPicPr>
          <p:cNvPr id="13" name="Picture 12">
            <a:extLst>
              <a:ext uri="{FF2B5EF4-FFF2-40B4-BE49-F238E27FC236}">
                <a16:creationId xmlns:a16="http://schemas.microsoft.com/office/drawing/2014/main" id="{F375A3A9-547E-36FC-EC99-06ABAA0DF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4247" y="6735496"/>
            <a:ext cx="6890328" cy="4674298"/>
          </a:xfrm>
          <a:prstGeom prst="rect">
            <a:avLst/>
          </a:prstGeom>
        </p:spPr>
      </p:pic>
      <p:pic>
        <p:nvPicPr>
          <p:cNvPr id="15" name="Picture 14">
            <a:extLst>
              <a:ext uri="{FF2B5EF4-FFF2-40B4-BE49-F238E27FC236}">
                <a16:creationId xmlns:a16="http://schemas.microsoft.com/office/drawing/2014/main" id="{578BAB20-1F9B-6D82-A2C6-E2DAD2D147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8261" y="13201009"/>
            <a:ext cx="4191000" cy="4147344"/>
          </a:xfrm>
          <a:prstGeom prst="rect">
            <a:avLst/>
          </a:prstGeom>
        </p:spPr>
      </p:pic>
      <p:sp>
        <p:nvSpPr>
          <p:cNvPr id="33" name="TextBox 32">
            <a:extLst>
              <a:ext uri="{FF2B5EF4-FFF2-40B4-BE49-F238E27FC236}">
                <a16:creationId xmlns:a16="http://schemas.microsoft.com/office/drawing/2014/main" id="{7609F5F8-F8CB-B6D7-B2E7-C19CB3069991}"/>
              </a:ext>
            </a:extLst>
          </p:cNvPr>
          <p:cNvSpPr txBox="1"/>
          <p:nvPr/>
        </p:nvSpPr>
        <p:spPr>
          <a:xfrm>
            <a:off x="8660482" y="11111592"/>
            <a:ext cx="7294093" cy="193899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To stabilize the piezoelectric output, a full-wave bridge rectifier and a capacitor were integrated to convert the alternating voltage into a usable DC signal and enable temporary energy storage. An Arduino-based system monitored the stored voltage, demonstrating progressive energy accumulation and controlled activation of an LED under suitable conditions.</a:t>
            </a:r>
          </a:p>
        </p:txBody>
      </p:sp>
      <p:sp>
        <p:nvSpPr>
          <p:cNvPr id="34" name="TextBox 33">
            <a:extLst>
              <a:ext uri="{FF2B5EF4-FFF2-40B4-BE49-F238E27FC236}">
                <a16:creationId xmlns:a16="http://schemas.microsoft.com/office/drawing/2014/main" id="{EC2220E7-B2E3-4EAA-4789-0BBDCE111D6F}"/>
              </a:ext>
            </a:extLst>
          </p:cNvPr>
          <p:cNvSpPr txBox="1"/>
          <p:nvPr/>
        </p:nvSpPr>
        <p:spPr>
          <a:xfrm>
            <a:off x="8660483" y="17348353"/>
            <a:ext cx="7294093" cy="1015663"/>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An LDR-based control logic was implemented to activate lighting only under low ambient light and sufficient stored energy conditions, demonstrating intelligent and energy-efficient load management.</a:t>
            </a:r>
          </a:p>
        </p:txBody>
      </p:sp>
      <p:pic>
        <p:nvPicPr>
          <p:cNvPr id="36" name="Picture 35">
            <a:extLst>
              <a:ext uri="{FF2B5EF4-FFF2-40B4-BE49-F238E27FC236}">
                <a16:creationId xmlns:a16="http://schemas.microsoft.com/office/drawing/2014/main" id="{26B0D9E7-84E7-4397-435A-ED226DD945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0165" y="18260743"/>
            <a:ext cx="5181600" cy="3717528"/>
          </a:xfrm>
          <a:prstGeom prst="rect">
            <a:avLst/>
          </a:prstGeom>
        </p:spPr>
      </p:pic>
      <p:pic>
        <p:nvPicPr>
          <p:cNvPr id="40" name="Picture 39">
            <a:extLst>
              <a:ext uri="{FF2B5EF4-FFF2-40B4-BE49-F238E27FC236}">
                <a16:creationId xmlns:a16="http://schemas.microsoft.com/office/drawing/2014/main" id="{FD3991B1-0553-2998-6642-59498DF5EB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6422" y="16980223"/>
            <a:ext cx="2662511" cy="934368"/>
          </a:xfrm>
          <a:prstGeom prst="rect">
            <a:avLst/>
          </a:prstGeom>
        </p:spPr>
      </p:pic>
      <p:pic>
        <p:nvPicPr>
          <p:cNvPr id="42" name="Picture 41">
            <a:extLst>
              <a:ext uri="{FF2B5EF4-FFF2-40B4-BE49-F238E27FC236}">
                <a16:creationId xmlns:a16="http://schemas.microsoft.com/office/drawing/2014/main" id="{A6B4F69B-46FA-2A4E-1604-132739CEEF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79942" y="20820808"/>
            <a:ext cx="5778500" cy="850900"/>
          </a:xfrm>
          <a:prstGeom prst="rect">
            <a:avLst/>
          </a:prstGeom>
        </p:spPr>
      </p:pic>
      <p:pic>
        <p:nvPicPr>
          <p:cNvPr id="44" name="Picture 43">
            <a:extLst>
              <a:ext uri="{FF2B5EF4-FFF2-40B4-BE49-F238E27FC236}">
                <a16:creationId xmlns:a16="http://schemas.microsoft.com/office/drawing/2014/main" id="{0435FB06-F31C-571A-8AE0-D1EBD837DC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731662" y="14640342"/>
            <a:ext cx="3454400" cy="736600"/>
          </a:xfrm>
          <a:prstGeom prst="rect">
            <a:avLst/>
          </a:prstGeom>
        </p:spPr>
      </p:pic>
      <p:pic>
        <p:nvPicPr>
          <p:cNvPr id="46" name="Picture 45">
            <a:extLst>
              <a:ext uri="{FF2B5EF4-FFF2-40B4-BE49-F238E27FC236}">
                <a16:creationId xmlns:a16="http://schemas.microsoft.com/office/drawing/2014/main" id="{96E34132-8C09-CBE7-F30B-B03DA6A77F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08000" y="6667896"/>
            <a:ext cx="4419600" cy="914400"/>
          </a:xfrm>
          <a:prstGeom prst="rect">
            <a:avLst/>
          </a:prstGeom>
        </p:spPr>
      </p:pic>
      <p:pic>
        <p:nvPicPr>
          <p:cNvPr id="48" name="Picture 47">
            <a:extLst>
              <a:ext uri="{FF2B5EF4-FFF2-40B4-BE49-F238E27FC236}">
                <a16:creationId xmlns:a16="http://schemas.microsoft.com/office/drawing/2014/main" id="{E9F0ED49-66C0-738B-82B0-F1365870C4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742900" y="7795982"/>
            <a:ext cx="4749800" cy="965200"/>
          </a:xfrm>
          <a:prstGeom prst="rect">
            <a:avLst/>
          </a:prstGeom>
        </p:spPr>
      </p:pic>
      <p:pic>
        <p:nvPicPr>
          <p:cNvPr id="51" name="Picture 50">
            <a:extLst>
              <a:ext uri="{FF2B5EF4-FFF2-40B4-BE49-F238E27FC236}">
                <a16:creationId xmlns:a16="http://schemas.microsoft.com/office/drawing/2014/main" id="{0433CAD6-15C4-7A39-94B2-F6F4B7F52A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763617" y="9169903"/>
            <a:ext cx="6968226" cy="1098662"/>
          </a:xfrm>
          <a:prstGeom prst="rect">
            <a:avLst/>
          </a:prstGeom>
        </p:spPr>
      </p:pic>
      <p:pic>
        <p:nvPicPr>
          <p:cNvPr id="53" name="Picture 52">
            <a:extLst>
              <a:ext uri="{FF2B5EF4-FFF2-40B4-BE49-F238E27FC236}">
                <a16:creationId xmlns:a16="http://schemas.microsoft.com/office/drawing/2014/main" id="{D3CB873F-1642-7DC3-9092-2CD97F63C1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935753" y="14058969"/>
            <a:ext cx="4466878" cy="1680884"/>
          </a:xfrm>
          <a:prstGeom prst="rect">
            <a:avLst/>
          </a:prstGeom>
        </p:spPr>
      </p:pic>
      <p:pic>
        <p:nvPicPr>
          <p:cNvPr id="55" name="Picture 54">
            <a:extLst>
              <a:ext uri="{FF2B5EF4-FFF2-40B4-BE49-F238E27FC236}">
                <a16:creationId xmlns:a16="http://schemas.microsoft.com/office/drawing/2014/main" id="{48A9537C-48A6-2925-8BB1-44562BFFAC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249062" y="8760807"/>
            <a:ext cx="4153569" cy="2789527"/>
          </a:xfrm>
          <a:prstGeom prst="rect">
            <a:avLst/>
          </a:prstGeom>
        </p:spPr>
      </p:pic>
      <p:sp>
        <p:nvSpPr>
          <p:cNvPr id="58" name="TextBox 19">
            <a:extLst>
              <a:ext uri="{FF2B5EF4-FFF2-40B4-BE49-F238E27FC236}">
                <a16:creationId xmlns:a16="http://schemas.microsoft.com/office/drawing/2014/main" id="{192DBAE2-DC0C-21F4-201B-4C96BE17A5FE}"/>
              </a:ext>
            </a:extLst>
          </p:cNvPr>
          <p:cNvSpPr txBox="1">
            <a:spLocks noChangeArrowheads="1"/>
          </p:cNvSpPr>
          <p:nvPr/>
        </p:nvSpPr>
        <p:spPr bwMode="auto">
          <a:xfrm>
            <a:off x="24759974" y="5296201"/>
            <a:ext cx="7268693" cy="471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Energy Savings from Sensor-Based Lighting</a:t>
            </a:r>
          </a:p>
          <a:p>
            <a:r>
              <a:rPr lang="en-US" sz="1800" dirty="0">
                <a:latin typeface="Times New Roman" panose="02020603050405020304" pitchFamily="18" charset="0"/>
                <a:cs typeface="Times New Roman" panose="02020603050405020304" pitchFamily="18" charset="0"/>
              </a:rPr>
              <a:t>In parallel, energy savings from ambient-light-aware lighting control were evaluated. Baseline annual lighting consumption was calculated assuming continuous operation, and a conservative reduction factor was applied:</a:t>
            </a:r>
          </a:p>
          <a:p>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Total Energy Benefit and LCOE</a:t>
            </a:r>
          </a:p>
          <a:p>
            <a:r>
              <a:rPr lang="en-US" sz="1800" dirty="0">
                <a:latin typeface="Times New Roman" panose="02020603050405020304" pitchFamily="18" charset="0"/>
                <a:cs typeface="Times New Roman" panose="02020603050405020304" pitchFamily="18" charset="0"/>
              </a:rPr>
              <a:t>The total annual energy contribution combines generated and saved energy:</a:t>
            </a:r>
          </a:p>
          <a:p>
            <a:endParaRPr lang="en-US" sz="18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Economic feasibility was assessed using the Levelized Cost of Energy:</a:t>
            </a:r>
          </a:p>
          <a:p>
            <a:endParaRPr lang="en-US" b="1" dirty="0">
              <a:latin typeface="Times New Roman" panose="02020603050405020304" pitchFamily="18" charset="0"/>
              <a:cs typeface="Times New Roman" panose="02020603050405020304" pitchFamily="18" charset="0"/>
            </a:endParaRPr>
          </a:p>
          <a:p>
            <a:pPr algn="just">
              <a:lnSpc>
                <a:spcPct val="110000"/>
              </a:lnSpc>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60" name="Picture 59">
            <a:extLst>
              <a:ext uri="{FF2B5EF4-FFF2-40B4-BE49-F238E27FC236}">
                <a16:creationId xmlns:a16="http://schemas.microsoft.com/office/drawing/2014/main" id="{7AE9F82E-98F0-F678-0F51-997BFE45BF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85003" y="19739269"/>
            <a:ext cx="3454400" cy="736600"/>
          </a:xfrm>
          <a:prstGeom prst="rect">
            <a:avLst/>
          </a:prstGeom>
        </p:spPr>
      </p:pic>
      <p:sp>
        <p:nvSpPr>
          <p:cNvPr id="63" name="TextBox 19">
            <a:extLst>
              <a:ext uri="{FF2B5EF4-FFF2-40B4-BE49-F238E27FC236}">
                <a16:creationId xmlns:a16="http://schemas.microsoft.com/office/drawing/2014/main" id="{E075E157-5362-9F3F-1F63-3828CB91DAAA}"/>
              </a:ext>
            </a:extLst>
          </p:cNvPr>
          <p:cNvSpPr txBox="1">
            <a:spLocks noChangeArrowheads="1"/>
          </p:cNvSpPr>
          <p:nvPr/>
        </p:nvSpPr>
        <p:spPr bwMode="auto">
          <a:xfrm>
            <a:off x="24763618" y="10862995"/>
            <a:ext cx="7268693" cy="7704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b="1" dirty="0">
                <a:latin typeface="Times New Roman" panose="02020603050405020304" pitchFamily="18" charset="0"/>
                <a:cs typeface="Times New Roman" panose="02020603050405020304" pitchFamily="18" charset="0"/>
              </a:rPr>
              <a:t>Technical Results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prototype successfully demonstrated the full operational chain of the system. Mechanical loading of four piezoelectric elements generated alternating voltage spikes, confirming effective energy conversion. Direct connection to a load produced unstable output, highlighting the need for conditioning. After rectification and capacitive storage, repeated loading resulted in progressive voltage accumulation, confirming short-term energy storage. Integration of LDR-based sensing and transistor switching enabled conditional LED activation, validating controlled and demand-based energy usage.</a:t>
            </a:r>
          </a:p>
          <a:p>
            <a:r>
              <a:rPr lang="en-US" b="1" dirty="0">
                <a:latin typeface="Times New Roman" panose="02020603050405020304" pitchFamily="18" charset="0"/>
                <a:cs typeface="Times New Roman" panose="02020603050405020304" pitchFamily="18" charset="0"/>
              </a:rPr>
              <a:t>Economic and Feasibility Results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Scaling the system to the Faculty of Arts street at </a:t>
            </a:r>
            <a:r>
              <a:rPr lang="en-US" dirty="0" err="1">
                <a:latin typeface="Times New Roman" panose="02020603050405020304" pitchFamily="18" charset="0"/>
                <a:cs typeface="Times New Roman" panose="02020603050405020304" pitchFamily="18" charset="0"/>
              </a:rPr>
              <a:t>Birzeit</a:t>
            </a:r>
            <a:r>
              <a:rPr lang="en-US" dirty="0">
                <a:latin typeface="Times New Roman" panose="02020603050405020304" pitchFamily="18" charset="0"/>
                <a:cs typeface="Times New Roman" panose="02020603050405020304" pitchFamily="18" charset="0"/>
              </a:rPr>
              <a:t> University using Sustainable Energy Floor (SEF) tiles resulted in an estimated 1281 kWh/year of harvested energy. In parallel, sensor-based lighting control reduced electricity consumption by approximately 886.95 kWh/year. The combined annual energy benefit was therefore 2167.95 kWh/year.</a:t>
            </a:r>
          </a:p>
          <a:p>
            <a:r>
              <a:rPr lang="en-US" dirty="0">
                <a:latin typeface="Times New Roman" panose="02020603050405020304" pitchFamily="18" charset="0"/>
                <a:cs typeface="Times New Roman" panose="02020603050405020304" pitchFamily="18" charset="0"/>
              </a:rPr>
              <a:t>Using a 15-year lifetime, including capital, installation, and maintenance costs, the system yielded an LCOE of approximately 390 ILS/kWh. Annual monetary savings were estimated at ≈1193 ILS/year. While the LCOE exceeds grid electricity, the results indicate that the system is economically meaningful as a localized, supplementary solution, especially when energy harvesting is combined with guaranteed demand-side energy savings.</a:t>
            </a:r>
          </a:p>
          <a:p>
            <a:pPr algn="just">
              <a:lnSpc>
                <a:spcPct val="110000"/>
              </a:lnSpc>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2054" name="TextBox 19">
            <a:extLst>
              <a:ext uri="{FF2B5EF4-FFF2-40B4-BE49-F238E27FC236}">
                <a16:creationId xmlns:a16="http://schemas.microsoft.com/office/drawing/2014/main" id="{5C911913-A953-92FE-62D2-23F6917C7220}"/>
              </a:ext>
            </a:extLst>
          </p:cNvPr>
          <p:cNvSpPr txBox="1">
            <a:spLocks noChangeArrowheads="1"/>
          </p:cNvSpPr>
          <p:nvPr/>
        </p:nvSpPr>
        <p:spPr bwMode="auto">
          <a:xfrm>
            <a:off x="24839386" y="19124056"/>
            <a:ext cx="7268693" cy="207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Times New Roman" panose="02020603050405020304" pitchFamily="18" charset="0"/>
                <a:cs typeface="Times New Roman" panose="02020603050405020304" pitchFamily="18" charset="0"/>
              </a:rPr>
              <a:t>This study demonstrates that piezoelectric energy harvesting can technically support smart lighting operation when combined with proper conditioning and sensor-based control. While the harvested energy alone is limited, integrating it with demand-side energy savings provides a feasible, localized contribution to campus energy efficiency. </a:t>
            </a:r>
            <a:endParaRPr lang="en-US" sz="2400" dirty="0">
              <a:latin typeface="Times New Roman" panose="02020603050405020304" pitchFamily="18" charset="0"/>
              <a:ea typeface="Open Sans" panose="020B0606030504020204" pitchFamily="34" charset="0"/>
              <a:cs typeface="Times New Roman" panose="02020603050405020304" pitchFamily="18"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tuitivecerulean|08-2022"/>
</p:tagLst>
</file>

<file path=ppt/theme/theme1.xml><?xml version="1.0" encoding="utf-8"?>
<a:theme xmlns:a="http://schemas.openxmlformats.org/drawingml/2006/main" name="Default Design">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7119</TotalTime>
  <Words>1021</Words>
  <Application>Microsoft Macintosh PowerPoint</Application>
  <PresentationFormat>Custom</PresentationFormat>
  <Paragraphs>90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Nunito</vt:lpstr>
      <vt:lpstr>Arial</vt:lpstr>
      <vt:lpstr>Open Sans</vt:lpstr>
      <vt:lpstr>Times New Roman</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scientific poster</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Microsoft Office User</cp:lastModifiedBy>
  <cp:revision>33</cp:revision>
  <dcterms:modified xsi:type="dcterms:W3CDTF">2025-12-22T19:37:18Z</dcterms:modified>
  <cp:category>research posters template</cp:category>
</cp:coreProperties>
</file>